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17"/>
  </p:notesMasterIdLst>
  <p:sldIdLst>
    <p:sldId id="256" r:id="rId3"/>
    <p:sldId id="457" r:id="rId4"/>
    <p:sldId id="378" r:id="rId5"/>
    <p:sldId id="447" r:id="rId6"/>
    <p:sldId id="448" r:id="rId7"/>
    <p:sldId id="450" r:id="rId8"/>
    <p:sldId id="453" r:id="rId9"/>
    <p:sldId id="455" r:id="rId10"/>
    <p:sldId id="458" r:id="rId11"/>
    <p:sldId id="459" r:id="rId12"/>
    <p:sldId id="464" r:id="rId13"/>
    <p:sldId id="460" r:id="rId14"/>
    <p:sldId id="465" r:id="rId15"/>
    <p:sldId id="4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="" xmlns:p15="http://schemas.microsoft.com/office/powerpoint/2012/main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 varScale="1">
        <p:scale>
          <a:sx n="75" d="100"/>
          <a:sy n="75" d="100"/>
        </p:scale>
        <p:origin x="-95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8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bs/python_lab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Review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함수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1" y="4111897"/>
            <a:ext cx="4735076" cy="20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9" y="2127341"/>
            <a:ext cx="3151394" cy="348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6"/>
          <a:stretch/>
        </p:blipFill>
        <p:spPr bwMode="auto">
          <a:xfrm>
            <a:off x="6366178" y="1262743"/>
            <a:ext cx="4842269" cy="25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28206" b="28850"/>
          <a:stretch/>
        </p:blipFill>
        <p:spPr bwMode="auto">
          <a:xfrm>
            <a:off x="78663" y="3744686"/>
            <a:ext cx="2197780" cy="107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왼쪽 중괄호 4"/>
          <p:cNvSpPr/>
          <p:nvPr/>
        </p:nvSpPr>
        <p:spPr>
          <a:xfrm>
            <a:off x="2307747" y="3197483"/>
            <a:ext cx="333853" cy="2158295"/>
          </a:xfrm>
          <a:prstGeom prst="leftBrace">
            <a:avLst>
              <a:gd name="adj1" fmla="val 0"/>
              <a:gd name="adj2" fmla="val 50000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라이브러리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18" y="3077040"/>
            <a:ext cx="4928393" cy="247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" y="1706564"/>
            <a:ext cx="4002087" cy="104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56324" y="1739900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2^8 = 256 ( 0 ~ 255 )</a:t>
            </a:r>
          </a:p>
          <a:p>
            <a:r>
              <a:rPr lang="en-US" altLang="ko-KR" sz="1600" dirty="0" smtClean="0"/>
              <a:t>2^5 =  32  ( 0 ~  31 )</a:t>
            </a:r>
          </a:p>
          <a:p>
            <a:r>
              <a:rPr lang="en-US" altLang="ko-KR" sz="1600" dirty="0" smtClean="0"/>
              <a:t>2^4 =  16  ( 0 ~  15 )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3737" y="139700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Black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48337" y="1397000"/>
            <a:ext cx="72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White</a:t>
            </a:r>
            <a:endParaRPr lang="ko-KR" altLang="en-US" sz="16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1" t="28804" r="22050" b="57030"/>
          <a:stretch/>
        </p:blipFill>
        <p:spPr bwMode="auto">
          <a:xfrm>
            <a:off x="7150100" y="986612"/>
            <a:ext cx="2057400" cy="20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13924" y="1566435"/>
            <a:ext cx="20669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61524" y="1160035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0                         255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색의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2936" y="6321363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https://htmlcolors.com/rgb-color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63315" y="1545776"/>
            <a:ext cx="3465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endParaRPr lang="en-US" altLang="ko-KR" dirty="0"/>
          </a:p>
          <a:p>
            <a:r>
              <a:rPr lang="en-US" altLang="ko-KR" dirty="0" smtClean="0"/>
              <a:t>G</a:t>
            </a:r>
          </a:p>
          <a:p>
            <a:endParaRPr lang="en-US" altLang="ko-KR" dirty="0"/>
          </a:p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2"/>
          <a:stretch/>
        </p:blipFill>
        <p:spPr bwMode="auto">
          <a:xfrm>
            <a:off x="131294" y="4708199"/>
            <a:ext cx="3882308" cy="194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082016" y="5610044"/>
            <a:ext cx="33211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2^8 = 256</a:t>
            </a:r>
          </a:p>
          <a:p>
            <a:r>
              <a:rPr lang="en-US" altLang="ko-KR" sz="1400" dirty="0" smtClean="0"/>
              <a:t>2^8 * 3(RGB)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256*3 = 0.16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2^10 </a:t>
            </a:r>
            <a:r>
              <a:rPr lang="en-US" altLang="ko-KR" sz="1400" dirty="0"/>
              <a:t>= 1024 ( 0 ~ 1023 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2^10 * 3 (RGB) = 10.7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36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nput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데이터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0" y="1238250"/>
            <a:ext cx="6627860" cy="170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65" y="1957993"/>
            <a:ext cx="3124200" cy="300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7" t="17720" r="9466" b="9298"/>
          <a:stretch/>
        </p:blipFill>
        <p:spPr bwMode="auto">
          <a:xfrm>
            <a:off x="4409348" y="2841743"/>
            <a:ext cx="952500" cy="100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78" y="3947864"/>
            <a:ext cx="4485444" cy="282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7"/>
          <a:stretch/>
        </p:blipFill>
        <p:spPr bwMode="auto">
          <a:xfrm>
            <a:off x="5626100" y="2197100"/>
            <a:ext cx="990600" cy="48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28320" y="168910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200900" y="1358900"/>
            <a:ext cx="960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1st pixel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5500" y="2400300"/>
            <a:ext cx="1043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2nd pixel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41020" y="2693447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356100" y="1197977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9362028" y="5299868"/>
            <a:ext cx="2035093" cy="1302783"/>
            <a:chOff x="7119620" y="3620839"/>
            <a:chExt cx="2035093" cy="1302783"/>
          </a:xfrm>
        </p:grpSpPr>
        <p:sp>
          <p:nvSpPr>
            <p:cNvPr id="6" name="TextBox 5"/>
            <p:cNvSpPr txBox="1"/>
            <p:nvPr/>
          </p:nvSpPr>
          <p:spPr>
            <a:xfrm>
              <a:off x="7141020" y="3655476"/>
              <a:ext cx="20136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(0, 150, 255) (0, 150, 255)……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  <p:sp>
          <p:nvSpPr>
            <p:cNvPr id="8" name="양쪽 대괄호 7"/>
            <p:cNvSpPr/>
            <p:nvPr/>
          </p:nvSpPr>
          <p:spPr>
            <a:xfrm>
              <a:off x="7119620" y="3620839"/>
              <a:ext cx="2035093" cy="130278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433571" y="495936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516925" y="11856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   0  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8" name="양쪽 대괄호 27"/>
          <p:cNvSpPr/>
          <p:nvPr/>
        </p:nvSpPr>
        <p:spPr>
          <a:xfrm>
            <a:off x="84955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61525" y="11856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150  150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양쪽 대괄호 29"/>
          <p:cNvSpPr/>
          <p:nvPr/>
        </p:nvSpPr>
        <p:spPr>
          <a:xfrm>
            <a:off x="97401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955325" y="11983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255  255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2" name="양쪽 대괄호 31"/>
          <p:cNvSpPr/>
          <p:nvPr/>
        </p:nvSpPr>
        <p:spPr>
          <a:xfrm>
            <a:off x="10933926" y="11637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9" y="3716353"/>
            <a:ext cx="3546773" cy="200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6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Output)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" y="4231668"/>
            <a:ext cx="4602825" cy="240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55" y="4740694"/>
            <a:ext cx="2838450" cy="19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05" y="4740694"/>
            <a:ext cx="2933198" cy="156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25162" y="1042756"/>
            <a:ext cx="47414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https://www.youtube.com/watch?v=VbdhbyiHX-s</a:t>
            </a:r>
            <a:endParaRPr lang="ko-KR" altLang="en-US" sz="1600" dirty="0"/>
          </a:p>
        </p:txBody>
      </p:sp>
      <p:grpSp>
        <p:nvGrpSpPr>
          <p:cNvPr id="9" name="그룹 8"/>
          <p:cNvGrpSpPr/>
          <p:nvPr/>
        </p:nvGrpSpPr>
        <p:grpSpPr>
          <a:xfrm>
            <a:off x="2229373" y="1435898"/>
            <a:ext cx="5399180" cy="2354509"/>
            <a:chOff x="26382" y="1041894"/>
            <a:chExt cx="6293786" cy="2866393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5" b="9326"/>
            <a:stretch/>
          </p:blipFill>
          <p:spPr bwMode="auto">
            <a:xfrm>
              <a:off x="26382" y="1041894"/>
              <a:ext cx="4832837" cy="2760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1285465"/>
              <a:ext cx="1784890" cy="1178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2755931"/>
              <a:ext cx="1780569" cy="1152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01" y="4310235"/>
            <a:ext cx="1359645" cy="135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"/>
          <a:stretch/>
        </p:blipFill>
        <p:spPr bwMode="auto">
          <a:xfrm>
            <a:off x="278170" y="1850968"/>
            <a:ext cx="2080714" cy="152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24" y="2623337"/>
            <a:ext cx="1912769" cy="121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32" y="2567887"/>
            <a:ext cx="2159575" cy="126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/>
          <a:stretch/>
        </p:blipFill>
        <p:spPr bwMode="auto">
          <a:xfrm>
            <a:off x="9837933" y="1270799"/>
            <a:ext cx="2125189" cy="11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010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 해상도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 bwMode="auto">
          <a:xfrm>
            <a:off x="5061504" y="4193252"/>
            <a:ext cx="4438096" cy="257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661705" y="1174750"/>
            <a:ext cx="4812594" cy="1848295"/>
            <a:chOff x="6661705" y="1174750"/>
            <a:chExt cx="4812594" cy="184829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/>
            <a:stretch/>
          </p:blipFill>
          <p:spPr bwMode="auto">
            <a:xfrm>
              <a:off x="6661705" y="1174750"/>
              <a:ext cx="4584700" cy="1848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8" t="-11418" r="-1738" b="35239"/>
            <a:stretch/>
          </p:blipFill>
          <p:spPr bwMode="auto">
            <a:xfrm rot="5400000">
              <a:off x="10641300" y="2124000"/>
              <a:ext cx="1340313" cy="32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3201" y="1202055"/>
            <a:ext cx="4953000" cy="2798445"/>
            <a:chOff x="457201" y="1227455"/>
            <a:chExt cx="4953000" cy="279844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227455"/>
              <a:ext cx="4953000" cy="279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809" y="31128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09" y="26429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909" y="21984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9" y="12713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981699" y="3988926"/>
            <a:ext cx="121539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 smtClean="0"/>
              <a:t>FHD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039099" y="40016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302"/>
          <a:stretch/>
        </p:blipFill>
        <p:spPr bwMode="auto">
          <a:xfrm>
            <a:off x="9321800" y="3571207"/>
            <a:ext cx="2768600" cy="321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579099" y="34174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32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71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41044"/>
              </p:ext>
            </p:extLst>
          </p:nvPr>
        </p:nvGraphicFramePr>
        <p:xfrm>
          <a:off x="5428347" y="1084947"/>
          <a:ext cx="6449083" cy="5644869"/>
        </p:xfrm>
        <a:graphic>
          <a:graphicData uri="http://schemas.openxmlformats.org/drawingml/2006/table">
            <a:tbl>
              <a:tblPr/>
              <a:tblGrid>
                <a:gridCol w="556305"/>
                <a:gridCol w="4644572"/>
                <a:gridCol w="1248206"/>
              </a:tblGrid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1 -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2 -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문자열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실습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 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(list)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 </a:t>
                      </a:r>
                      <a:endParaRPr lang="en-US" altLang="ko-KR" sz="1050" b="0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– for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– for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6~7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( 1~5</a:t>
                      </a:r>
                      <a:r>
                        <a:rPr lang="ko-KR" altLang="en-US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주차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8-1.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– if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8-2.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–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050" b="0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-2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반환 값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표준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외부 모듈 사용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10-2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모듈 생성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11-1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넘파이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Numpy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배열 다루기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넘파이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활용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선형방정식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역행렬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행렬식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시각화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Matplotlib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그래프 그리기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12-2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Matplotlib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활용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서브그래프 그리기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1561" y="1244320"/>
            <a:ext cx="45210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일시 </a:t>
            </a:r>
            <a:r>
              <a:rPr lang="en-US" altLang="ko-KR" b="1" dirty="0"/>
              <a:t>: </a:t>
            </a:r>
            <a:r>
              <a:rPr lang="ko-KR" altLang="en-US" b="1" dirty="0" smtClean="0"/>
              <a:t>매주 </a:t>
            </a:r>
            <a:r>
              <a:rPr lang="ko-KR" altLang="en-US" b="1" dirty="0"/>
              <a:t>금요일 </a:t>
            </a:r>
            <a:r>
              <a:rPr lang="en-US" altLang="ko-KR" b="1" dirty="0"/>
              <a:t>14</a:t>
            </a:r>
            <a:r>
              <a:rPr lang="ko-KR" altLang="en-US" b="1" dirty="0"/>
              <a:t>시 </a:t>
            </a:r>
            <a:r>
              <a:rPr lang="en-US" altLang="ko-KR" b="1" dirty="0"/>
              <a:t>~ 15</a:t>
            </a:r>
            <a:r>
              <a:rPr lang="ko-KR" altLang="en-US" b="1" dirty="0"/>
              <a:t>시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2</a:t>
            </a:r>
            <a:r>
              <a:rPr lang="en-US" altLang="ko-KR" b="1" dirty="0"/>
              <a:t>. </a:t>
            </a:r>
            <a:r>
              <a:rPr lang="ko-KR" altLang="en-US" b="1" dirty="0"/>
              <a:t>장소 </a:t>
            </a:r>
            <a:r>
              <a:rPr lang="en-US" altLang="ko-KR" b="1" dirty="0"/>
              <a:t>: </a:t>
            </a:r>
            <a:r>
              <a:rPr lang="en-US" altLang="ko-KR" b="1" dirty="0" smtClean="0"/>
              <a:t>On </a:t>
            </a:r>
            <a:r>
              <a:rPr lang="en-US" altLang="ko-KR" b="1" dirty="0"/>
              <a:t>line </a:t>
            </a:r>
            <a:r>
              <a:rPr lang="en-US" altLang="ko-KR" b="1" dirty="0" smtClean="0"/>
              <a:t>Class by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Zoom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( </a:t>
            </a:r>
            <a:r>
              <a:rPr lang="en-US" altLang="ko-KR" b="1" dirty="0"/>
              <a:t>Invite address </a:t>
            </a:r>
            <a:r>
              <a:rPr lang="ko-KR" altLang="en-US" b="1" dirty="0" err="1"/>
              <a:t>단톡방</a:t>
            </a:r>
            <a:r>
              <a:rPr lang="ko-KR" altLang="en-US" b="1" dirty="0"/>
              <a:t> 공지 </a:t>
            </a:r>
            <a:r>
              <a:rPr lang="en-US" altLang="ko-KR" b="1" dirty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강의자료 및 예제코드</a:t>
            </a:r>
            <a:r>
              <a:rPr lang="en-US" altLang="ko-KR" b="1" dirty="0"/>
              <a:t>: </a:t>
            </a:r>
            <a:endParaRPr lang="en-US" altLang="ko-KR" b="1" dirty="0" smtClean="0"/>
          </a:p>
          <a:p>
            <a:r>
              <a:rPr lang="en-US" altLang="ko-KR" b="1" dirty="0" smtClean="0">
                <a:hlinkClick r:id="rId2"/>
              </a:rPr>
              <a:t>https://github.com/moebs/python_lab</a:t>
            </a:r>
            <a:r>
              <a:rPr lang="ko-KR" altLang="en-US" b="1" dirty="0" smtClean="0"/>
              <a:t> 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강의전</a:t>
            </a:r>
            <a:r>
              <a:rPr lang="ko-KR" altLang="en-US" b="1" dirty="0" smtClean="0"/>
              <a:t> 매주 업데이트 </a:t>
            </a:r>
            <a:r>
              <a:rPr lang="ko-KR" altLang="en-US" b="1" dirty="0" err="1" smtClean="0"/>
              <a:t>단톡방</a:t>
            </a:r>
            <a:r>
              <a:rPr lang="ko-KR" altLang="en-US" b="1" dirty="0" smtClean="0"/>
              <a:t> 공지 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4</a:t>
            </a:r>
            <a:r>
              <a:rPr lang="en-US" altLang="ko-KR" b="1" dirty="0"/>
              <a:t>. </a:t>
            </a:r>
            <a:r>
              <a:rPr lang="ko-KR" altLang="en-US" b="1" dirty="0"/>
              <a:t>강의 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76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987E73B-5ACA-4B9F-870A-F134604467CA}"/>
              </a:ext>
            </a:extLst>
          </p:cNvPr>
          <p:cNvGrpSpPr/>
          <p:nvPr/>
        </p:nvGrpSpPr>
        <p:grpSpPr>
          <a:xfrm>
            <a:off x="4793673" y="1394043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="" xmlns:a16="http://schemas.microsoft.com/office/drawing/2014/main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="" xmlns:a16="http://schemas.microsoft.com/office/drawing/2014/main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F4E5974-F99B-4E16-B3A8-39C2FC342760}"/>
              </a:ext>
            </a:extLst>
          </p:cNvPr>
          <p:cNvGrpSpPr/>
          <p:nvPr/>
        </p:nvGrpSpPr>
        <p:grpSpPr>
          <a:xfrm>
            <a:off x="5342072" y="1538803"/>
            <a:ext cx="5211626" cy="769441"/>
            <a:chOff x="5376075" y="1656674"/>
            <a:chExt cx="3757874" cy="55481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718E8629-A095-4DB6-B247-4C40B6397302}"/>
                </a:ext>
              </a:extLst>
            </p:cNvPr>
            <p:cNvSpPr/>
            <p:nvPr/>
          </p:nvSpPr>
          <p:spPr>
            <a:xfrm>
              <a:off x="5875298" y="1723251"/>
              <a:ext cx="3258651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Review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793673" y="2696370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42072" y="2841130"/>
            <a:ext cx="5690763" cy="769441"/>
            <a:chOff x="5376075" y="1656674"/>
            <a:chExt cx="410335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5884456" y="1723249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함수 개념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응용 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806373" y="3991770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54772" y="4136530"/>
            <a:ext cx="5690763" cy="769441"/>
            <a:chOff x="5376075" y="1656674"/>
            <a:chExt cx="4103359" cy="554811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5884456" y="1723250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이미지 데이터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(if-else)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29988"/>
              </p:ext>
            </p:extLst>
          </p:nvPr>
        </p:nvGraphicFramePr>
        <p:xfrm>
          <a:off x="203201" y="1050841"/>
          <a:ext cx="11785601" cy="569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22641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77723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조건을 판단한 후 상황에 맞게 처리해야 할 경우가 생긴다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프로그래밍에서 조건을 판단하여 해당 조건에 맞는 상황을 수행하는 데 쓰는 것이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</a:tr>
              <a:tr h="110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"</a:t>
                      </a:r>
                      <a:r>
                        <a:rPr lang="ko-KR" altLang="en-US" sz="1600" dirty="0" smtClean="0"/>
                        <a:t>돈이 있으면 택시를 타고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600" dirty="0" smtClean="0"/>
                        <a:t>돈이 없으면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그렇지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않으면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 걸어 간다</a:t>
                      </a:r>
                      <a:r>
                        <a:rPr lang="en-US" altLang="ko-KR" sz="1600" dirty="0" smtClean="0"/>
                        <a:t>.“</a:t>
                      </a:r>
                    </a:p>
                    <a:p>
                      <a:pPr algn="ctr"/>
                      <a:endParaRPr lang="en-US" altLang="ko-KR" sz="1600" dirty="0" smtClean="0"/>
                    </a:p>
                    <a:p>
                      <a:pPr algn="ctr"/>
                      <a:r>
                        <a:rPr lang="en-US" altLang="ko-KR" sz="1600" dirty="0" smtClean="0"/>
                        <a:t>If I have money, I take a taxi,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if I don't have money, I walk.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(if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not</a:t>
                      </a:r>
                      <a:r>
                        <a:rPr lang="en-US" altLang="ko-KR" sz="1600" baseline="0" dirty="0" smtClean="0"/>
                        <a:t> ≒ otherwise ≒ else</a:t>
                      </a:r>
                      <a:r>
                        <a:rPr lang="en-US" altLang="ko-KR" sz="16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802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dirty="0" smtClean="0"/>
                        <a:t>if ( </a:t>
                      </a:r>
                      <a:r>
                        <a:rPr lang="ko-KR" altLang="en-US" sz="1600" dirty="0" smtClean="0"/>
                        <a:t>조건 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altLang="ko-KR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22" y="4029874"/>
            <a:ext cx="4432526" cy="26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5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중복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00698"/>
              </p:ext>
            </p:extLst>
          </p:nvPr>
        </p:nvGraphicFramePr>
        <p:xfrm>
          <a:off x="203201" y="1057296"/>
          <a:ext cx="11785601" cy="570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437663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9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/>
                        <a:t>택시비</a:t>
                      </a:r>
                      <a:r>
                        <a:rPr lang="en-US" altLang="ko-KR" sz="1600" dirty="0" smtClean="0"/>
                        <a:t> :            money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≥</a:t>
                      </a:r>
                      <a:r>
                        <a:rPr lang="en-US" altLang="ko-KR" sz="1600" baseline="0" dirty="0" smtClean="0"/>
                        <a:t> 35</a:t>
                      </a:r>
                      <a:r>
                        <a:rPr lang="en-US" altLang="ko-KR" sz="1600" dirty="0" smtClean="0"/>
                        <a:t>00</a:t>
                      </a:r>
                    </a:p>
                    <a:p>
                      <a:pPr algn="l"/>
                      <a:r>
                        <a:rPr lang="ko-KR" altLang="en-US" sz="1600" dirty="0" err="1" smtClean="0"/>
                        <a:t>버스비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: 1500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≤  money &lt; 3500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ym typeface="Wingdings" pitchFamily="2" charset="2"/>
                        </a:rPr>
                        <a:t>도보 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:               money </a:t>
                      </a:r>
                      <a:r>
                        <a:rPr lang="en-US" altLang="ko-KR" sz="1600" dirty="0" smtClean="0"/>
                        <a:t>≤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 1500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3500: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(1500 &lt;=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 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600" dirty="0" smtClean="0"/>
                    </a:p>
                  </a:txBody>
                  <a:tcPr anchor="ctr"/>
                </a:tc>
              </a:tr>
              <a:tr h="2980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/>
                        <a:t>A : </a:t>
                      </a:r>
                      <a:r>
                        <a:rPr lang="en-US" altLang="ko-KR" sz="1400" baseline="0" dirty="0" smtClean="0"/>
                        <a:t>   10</a:t>
                      </a:r>
                      <a:r>
                        <a:rPr lang="en-US" altLang="ko-KR" sz="1400" dirty="0" smtClean="0"/>
                        <a:t>0 ≥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90</a:t>
                      </a:r>
                    </a:p>
                    <a:p>
                      <a:pPr algn="l"/>
                      <a:r>
                        <a:rPr lang="en-US" altLang="ko-KR" sz="1400" dirty="0" smtClean="0"/>
                        <a:t>B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:      </a:t>
                      </a:r>
                      <a:r>
                        <a:rPr lang="en-US" altLang="ko-KR" sz="1400" baseline="0" dirty="0" smtClean="0"/>
                        <a:t>90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8</a:t>
                      </a:r>
                      <a:r>
                        <a:rPr lang="en-US" altLang="ko-KR" sz="1400" dirty="0" smtClean="0"/>
                        <a:t>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C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8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7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D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7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6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F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 60 &gt; </a:t>
                      </a:r>
                      <a:r>
                        <a:rPr lang="en-US" altLang="ko-KR" sz="1400" baseline="0" dirty="0" smtClean="0"/>
                        <a:t>score </a:t>
                      </a:r>
                      <a:r>
                        <a:rPr lang="en-US" altLang="ko-KR" sz="1400" dirty="0" smtClean="0"/>
                        <a:t>≥ 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input(‘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( 100 &gt;=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90):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print(“A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( 80 &lt;=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90)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print(‘B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5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개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104"/>
              </p:ext>
            </p:extLst>
          </p:nvPr>
        </p:nvGraphicFramePr>
        <p:xfrm>
          <a:off x="99787" y="1086734"/>
          <a:ext cx="11976099" cy="570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"/>
                <a:gridCol w="3924300"/>
                <a:gridCol w="7137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수학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의미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함수는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입력값에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따라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출력값을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만들어 내는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‘블랙 박스’와 같다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반복적으로 사용되는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부분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묶어서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프로그램을 여러 개의 함수로 나누어 작성하면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흐름을 일목요연하게 볼 수 있음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모듈화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프로그램에 문제가 발생하거나 기능의 변경이 필요할 때에도 손쉽게 유지보수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재활용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개념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1-1.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baguette </a:t>
                      </a:r>
                      <a:r>
                        <a:rPr lang="en-US" altLang="ko-KR" sz="1400" baseline="0" dirty="0" smtClean="0"/>
                        <a:t>(1, 1, 1)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1-2. </a:t>
                      </a:r>
                      <a:r>
                        <a:rPr lang="ko-KR" altLang="en-US" sz="1400" baseline="0" dirty="0" smtClean="0"/>
                        <a:t>큰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바게트빵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baguette</a:t>
                      </a:r>
                      <a:r>
                        <a:rPr lang="en-US" altLang="ko-KR" sz="1400" baseline="0" dirty="0" smtClean="0"/>
                        <a:t>(1.5, 1.5, 2)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2-1. </a:t>
                      </a:r>
                      <a:r>
                        <a:rPr lang="ko-KR" altLang="en-US" sz="1400" baseline="0" dirty="0" err="1" smtClean="0"/>
                        <a:t>파운트케익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0.5,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2-2.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0, 1, 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baguette(milk,</a:t>
                      </a:r>
                      <a:r>
                        <a:rPr lang="en-US" altLang="ko-KR" sz="1400" baseline="0" dirty="0" smtClean="0"/>
                        <a:t>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baking(milk,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,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y = f(x) = 2x+1 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z = plus(x, y) =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f(x):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y = 2*x + 1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plus(x, y):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total = x +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total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/>
          <a:stretch/>
        </p:blipFill>
        <p:spPr bwMode="auto">
          <a:xfrm>
            <a:off x="2995082" y="5065485"/>
            <a:ext cx="1850873" cy="158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8" y="3103753"/>
            <a:ext cx="3425371" cy="24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43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24" y="1211502"/>
            <a:ext cx="7975776" cy="344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23148" r="16389" b="19621"/>
          <a:stretch/>
        </p:blipFill>
        <p:spPr bwMode="auto">
          <a:xfrm>
            <a:off x="151801" y="3378200"/>
            <a:ext cx="4356697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22963" r="30139" b="19622"/>
          <a:stretch/>
        </p:blipFill>
        <p:spPr bwMode="auto">
          <a:xfrm>
            <a:off x="8690791" y="3441700"/>
            <a:ext cx="3259185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변수 범위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96919"/>
              </p:ext>
            </p:extLst>
          </p:nvPr>
        </p:nvGraphicFramePr>
        <p:xfrm>
          <a:off x="112487" y="1124834"/>
          <a:ext cx="11965213" cy="554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90"/>
                <a:gridCol w="2369523"/>
                <a:gridCol w="2908300"/>
                <a:gridCol w="5486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 값이 없는 함수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(No</a:t>
                      </a:r>
                      <a:r>
                        <a:rPr lang="en-US" altLang="ko-KR" sz="1500" baseline="0" dirty="0" smtClean="0"/>
                        <a:t> return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ko-KR" altLang="en-US" sz="1500" dirty="0" smtClean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2</a:t>
                      </a:r>
                      <a:r>
                        <a:rPr lang="ko-KR" altLang="en-US" sz="1500" dirty="0" smtClean="0"/>
                        <a:t>개 이상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(definition)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say():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print(‘Hi python !’)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return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minus(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 return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문은 함수 내에서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번만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96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호출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(call)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say()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add(1,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 = add(1,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y = minus(1,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x, y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a, b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값이 없음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에러 발생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</a:t>
                      </a:r>
                      <a:endParaRPr lang="en-US" altLang="ko-KR" sz="1500" dirty="0" smtClean="0"/>
                    </a:p>
                    <a:p>
                      <a:pPr algn="ctr" latinLnBrk="1"/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(Output)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Hi python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minus(1, 2)</a:t>
                      </a:r>
                      <a:r>
                        <a:rPr lang="pt-BR" altLang="ko-KR" sz="1400" baseline="0" dirty="0" smtClean="0"/>
                        <a:t> )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x, y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add_mul(1,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형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태</a:t>
            </a:r>
          </a:p>
        </p:txBody>
      </p:sp>
    </p:spTree>
    <p:extLst>
      <p:ext uri="{BB962C8B-B14F-4D97-AF65-F5344CB8AC3E}">
        <p14:creationId xmlns:p14="http://schemas.microsoft.com/office/powerpoint/2010/main" val="41542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라이브러리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(or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패키지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96589"/>
              </p:ext>
            </p:extLst>
          </p:nvPr>
        </p:nvGraphicFramePr>
        <p:xfrm>
          <a:off x="112487" y="1124834"/>
          <a:ext cx="1197791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056"/>
                <a:gridCol w="1785257"/>
                <a:gridCol w="7213600"/>
              </a:tblGrid>
              <a:tr h="185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 프로그래밍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함수化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모듈化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함수의 함수 ≒ 합성 함수 ≒ </a:t>
                      </a:r>
                      <a:r>
                        <a:rPr lang="en-US" altLang="ko-KR" sz="1400" dirty="0" smtClean="0"/>
                        <a:t>cal_4( f(</a:t>
                      </a:r>
                      <a:r>
                        <a:rPr lang="en-US" altLang="ko-KR" sz="1400" dirty="0" err="1" smtClean="0"/>
                        <a:t>a,b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en-US" altLang="ko-KR" sz="1400" baseline="0" dirty="0" smtClean="0"/>
                        <a:t> ,</a:t>
                      </a:r>
                      <a:r>
                        <a:rPr lang="en-US" altLang="ko-KR" sz="1400" dirty="0" smtClean="0"/>
                        <a:t> mark)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295642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mark = input('+,-,*,/ 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중 선택 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:')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print('\n')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a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input('a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b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input('b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a*b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a/b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if(a&gt;=b):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if(a&lt;b):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b-a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if(mark == '-') and (a&lt;b):    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add(x,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return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subtraction(x,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x*y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div(x,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x/y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cal_4(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a,b,mark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 :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add(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subtraction(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div(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c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33" y="3033486"/>
            <a:ext cx="4794507" cy="316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43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7055</TotalTime>
  <Words>1387</Words>
  <Application>Microsoft Office PowerPoint</Application>
  <PresentationFormat>사용자 지정</PresentationFormat>
  <Paragraphs>318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Office 테마</vt:lpstr>
      <vt:lpstr>디자인 사용자 지정</vt:lpstr>
      <vt:lpstr>Review 및 Python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moebs</cp:lastModifiedBy>
  <cp:revision>928</cp:revision>
  <dcterms:created xsi:type="dcterms:W3CDTF">2020-03-22T10:18:41Z</dcterms:created>
  <dcterms:modified xsi:type="dcterms:W3CDTF">2020-11-25T17:19:14Z</dcterms:modified>
</cp:coreProperties>
</file>